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F709C-DAFE-45AE-A716-4F96530360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350D8CD-E2F0-481F-BB90-03DCDFB686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0F58ADB-ADEC-44B2-9BB7-244BC7EF4971}"/>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5" name="Footer Placeholder 4">
            <a:extLst>
              <a:ext uri="{FF2B5EF4-FFF2-40B4-BE49-F238E27FC236}">
                <a16:creationId xmlns:a16="http://schemas.microsoft.com/office/drawing/2014/main" id="{46DB6F73-24C8-4930-A63D-F86515ED9FE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2D8DFEB-2590-411F-8D53-43680B0A0E7B}"/>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32611688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1CEDE-DE97-4770-854E-576BF78D541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2E6AF50-177F-46FA-856C-CE31E8FBE0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B0BD1E-BE25-45F1-A4F0-29E9B8890DA3}"/>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5" name="Footer Placeholder 4">
            <a:extLst>
              <a:ext uri="{FF2B5EF4-FFF2-40B4-BE49-F238E27FC236}">
                <a16:creationId xmlns:a16="http://schemas.microsoft.com/office/drawing/2014/main" id="{F5A7722C-B393-447F-8AD8-379ADBA6C6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87FFBD-C87F-47C0-9FF8-CDD9154D17A9}"/>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2147154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62CF44-269F-4B83-AEB8-096388F412A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FE9DBA0-AE02-4F86-8A49-5D54CB3B99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C8B4362-80B5-4760-876E-B4756E096319}"/>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5" name="Footer Placeholder 4">
            <a:extLst>
              <a:ext uri="{FF2B5EF4-FFF2-40B4-BE49-F238E27FC236}">
                <a16:creationId xmlns:a16="http://schemas.microsoft.com/office/drawing/2014/main" id="{5E6B1C2A-07DD-4FF8-9B3D-71D6DC90F0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5A5B068-283C-4240-A99C-0EFE49F18384}"/>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13358205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16588-6AFE-48CE-808E-83C83665EAB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B83707F-B9B1-4629-8A42-95CF82D30F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AAC7281-A276-4BDA-9E82-50619442B984}"/>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5" name="Footer Placeholder 4">
            <a:extLst>
              <a:ext uri="{FF2B5EF4-FFF2-40B4-BE49-F238E27FC236}">
                <a16:creationId xmlns:a16="http://schemas.microsoft.com/office/drawing/2014/main" id="{F008092C-7544-4ED6-9AF6-5124660127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0B0FCF-1733-4D83-9BEA-810409FB0403}"/>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517500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4C7CA-1977-4D3B-8477-714926979A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35120A1-874A-45BE-91ED-27881837F98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CD8B554-834C-4DD6-8E94-5575E40397C7}"/>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5" name="Footer Placeholder 4">
            <a:extLst>
              <a:ext uri="{FF2B5EF4-FFF2-40B4-BE49-F238E27FC236}">
                <a16:creationId xmlns:a16="http://schemas.microsoft.com/office/drawing/2014/main" id="{541DE8A9-7EBE-42E1-A0B7-725860CD011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8D38EA6-B390-4774-AC18-B1D6581DDC95}"/>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125462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B1FF1-4F3C-4933-905A-BF86B2565C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20380B8-7160-41E7-BF67-10EC13CC909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37ABDF3-3D28-4845-9CC4-E917B03BE73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DDB848B-ADA2-4D9A-88EF-47C3C2A8419A}"/>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6" name="Footer Placeholder 5">
            <a:extLst>
              <a:ext uri="{FF2B5EF4-FFF2-40B4-BE49-F238E27FC236}">
                <a16:creationId xmlns:a16="http://schemas.microsoft.com/office/drawing/2014/main" id="{2E4BE706-37B3-43D0-9ADC-CE43C8E8721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C57F1C5-CEC9-4152-A04D-A00874E058F7}"/>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2255892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54655-6E9F-4EF5-84E6-E2C2F199CD0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9D1D805-D111-4871-A2CF-52CE9F425E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6F62A22-A62E-427F-8CBE-B143557DE7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275EADC-2B56-4D64-ABD2-EF7E78A83A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B26CAA-89FA-40C4-8B9B-23370C69BC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3FCE6B1-3082-4F72-8176-8194E6F1CCBD}"/>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8" name="Footer Placeholder 7">
            <a:extLst>
              <a:ext uri="{FF2B5EF4-FFF2-40B4-BE49-F238E27FC236}">
                <a16:creationId xmlns:a16="http://schemas.microsoft.com/office/drawing/2014/main" id="{B62518CD-BBE4-4360-995E-9ED1C07AE3A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610ED05-D3FC-4EE3-96B0-0531BD7B4337}"/>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1840637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E733E-F9F9-4E66-9E40-D105ECDA4D7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B9EC7F9-FC5D-4932-BDAD-81EEDB2EC9C2}"/>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4" name="Footer Placeholder 3">
            <a:extLst>
              <a:ext uri="{FF2B5EF4-FFF2-40B4-BE49-F238E27FC236}">
                <a16:creationId xmlns:a16="http://schemas.microsoft.com/office/drawing/2014/main" id="{60EF97DB-743A-406C-B510-7AFFA885765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270FEA6-CD56-4DF6-9383-047FB6CD2C01}"/>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1038031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50CF67-0298-4155-B82A-9970F0BB13D5}"/>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3" name="Footer Placeholder 2">
            <a:extLst>
              <a:ext uri="{FF2B5EF4-FFF2-40B4-BE49-F238E27FC236}">
                <a16:creationId xmlns:a16="http://schemas.microsoft.com/office/drawing/2014/main" id="{37265B8A-453D-4783-B916-AB1B3D7CFB2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0FCBF93-0211-4699-86ED-320EE725B065}"/>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2717168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AD815-F9F4-4121-86C6-D095FE8A26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93E521D-F508-452A-A1F4-6B061AF861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FF42FDA-C5EF-4C9F-AF0B-0AC86C3086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8C6CCC-0E4A-490C-BFD0-6AC2AE817CDB}"/>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6" name="Footer Placeholder 5">
            <a:extLst>
              <a:ext uri="{FF2B5EF4-FFF2-40B4-BE49-F238E27FC236}">
                <a16:creationId xmlns:a16="http://schemas.microsoft.com/office/drawing/2014/main" id="{77F94B02-1C97-469A-9525-1BCF2B86547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1F3246-11AC-44DD-ACC5-0C5BC9E94F15}"/>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131453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6933B-7CB1-4B0E-A8A1-708181491B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2A9CD3B-36D1-4933-8877-8048C09242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F891CFB-1EB2-43CE-BABD-3B26FD0B12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DC8B7D-3B58-4BB6-B89A-044A83B45A91}"/>
              </a:ext>
            </a:extLst>
          </p:cNvPr>
          <p:cNvSpPr>
            <a:spLocks noGrp="1"/>
          </p:cNvSpPr>
          <p:nvPr>
            <p:ph type="dt" sz="half" idx="10"/>
          </p:nvPr>
        </p:nvSpPr>
        <p:spPr/>
        <p:txBody>
          <a:bodyPr/>
          <a:lstStyle/>
          <a:p>
            <a:fld id="{06684F9A-C73D-407D-8803-7D08872CBEFE}" type="datetimeFigureOut">
              <a:rPr lang="en-IN" smtClean="0"/>
              <a:t>30-12-2019</a:t>
            </a:fld>
            <a:endParaRPr lang="en-IN"/>
          </a:p>
        </p:txBody>
      </p:sp>
      <p:sp>
        <p:nvSpPr>
          <p:cNvPr id="6" name="Footer Placeholder 5">
            <a:extLst>
              <a:ext uri="{FF2B5EF4-FFF2-40B4-BE49-F238E27FC236}">
                <a16:creationId xmlns:a16="http://schemas.microsoft.com/office/drawing/2014/main" id="{038C3A6A-456A-4105-B4EE-A4CDD33DC38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0BC1724-AE1A-4DEF-ABE6-856C63778EC0}"/>
              </a:ext>
            </a:extLst>
          </p:cNvPr>
          <p:cNvSpPr>
            <a:spLocks noGrp="1"/>
          </p:cNvSpPr>
          <p:nvPr>
            <p:ph type="sldNum" sz="quarter" idx="12"/>
          </p:nvPr>
        </p:nvSpPr>
        <p:spPr/>
        <p:txBody>
          <a:bodyPr/>
          <a:lstStyle/>
          <a:p>
            <a:fld id="{74AAF9E2-7A53-40E8-A851-4D1F1326DE7E}" type="slidenum">
              <a:rPr lang="en-IN" smtClean="0"/>
              <a:t>‹#›</a:t>
            </a:fld>
            <a:endParaRPr lang="en-IN"/>
          </a:p>
        </p:txBody>
      </p:sp>
    </p:spTree>
    <p:extLst>
      <p:ext uri="{BB962C8B-B14F-4D97-AF65-F5344CB8AC3E}">
        <p14:creationId xmlns:p14="http://schemas.microsoft.com/office/powerpoint/2010/main" val="2827500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55955C-8ADD-4267-B1BA-234B4F6B86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1E20814-79A8-4503-867D-7182F1AC6F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66FA261-1D31-446C-9DFC-DF2632A664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684F9A-C73D-407D-8803-7D08872CBEFE}" type="datetimeFigureOut">
              <a:rPr lang="en-IN" smtClean="0"/>
              <a:t>30-12-2019</a:t>
            </a:fld>
            <a:endParaRPr lang="en-IN"/>
          </a:p>
        </p:txBody>
      </p:sp>
      <p:sp>
        <p:nvSpPr>
          <p:cNvPr id="5" name="Footer Placeholder 4">
            <a:extLst>
              <a:ext uri="{FF2B5EF4-FFF2-40B4-BE49-F238E27FC236}">
                <a16:creationId xmlns:a16="http://schemas.microsoft.com/office/drawing/2014/main" id="{BB117A50-B384-4B90-BAA6-C80B551F84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BC33409-4953-4B1C-B9E9-C57E408B62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AAF9E2-7A53-40E8-A851-4D1F1326DE7E}" type="slidenum">
              <a:rPr lang="en-IN" smtClean="0"/>
              <a:t>‹#›</a:t>
            </a:fld>
            <a:endParaRPr lang="en-IN"/>
          </a:p>
        </p:txBody>
      </p:sp>
    </p:spTree>
    <p:extLst>
      <p:ext uri="{BB962C8B-B14F-4D97-AF65-F5344CB8AC3E}">
        <p14:creationId xmlns:p14="http://schemas.microsoft.com/office/powerpoint/2010/main" val="3229193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91413-E43B-4916-9750-C33D414277B3}"/>
              </a:ext>
            </a:extLst>
          </p:cNvPr>
          <p:cNvSpPr>
            <a:spLocks noGrp="1"/>
          </p:cNvSpPr>
          <p:nvPr>
            <p:ph type="ctrTitle"/>
          </p:nvPr>
        </p:nvSpPr>
        <p:spPr/>
        <p:txBody>
          <a:bodyPr/>
          <a:lstStyle/>
          <a:p>
            <a:r>
              <a:rPr lang="en-IN" dirty="0"/>
              <a:t>Capstone Project – Italian Restaurant in Berlin</a:t>
            </a:r>
          </a:p>
        </p:txBody>
      </p:sp>
      <p:sp>
        <p:nvSpPr>
          <p:cNvPr id="3" name="Subtitle 2">
            <a:extLst>
              <a:ext uri="{FF2B5EF4-FFF2-40B4-BE49-F238E27FC236}">
                <a16:creationId xmlns:a16="http://schemas.microsoft.com/office/drawing/2014/main" id="{8ED42AD2-6B66-4CC1-B4CA-2D6E348FED91}"/>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32206041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74D96-70A4-4C47-8670-03F4252E866B}"/>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id="{8DF9E137-3BC8-47A8-9381-AF066C657D29}"/>
              </a:ext>
            </a:extLst>
          </p:cNvPr>
          <p:cNvSpPr>
            <a:spLocks noGrp="1"/>
          </p:cNvSpPr>
          <p:nvPr>
            <p:ph idx="1"/>
          </p:nvPr>
        </p:nvSpPr>
        <p:spPr/>
        <p:txBody>
          <a:bodyPr>
            <a:normAutofit/>
          </a:bodyPr>
          <a:lstStyle/>
          <a:p>
            <a:r>
              <a:rPr lang="en-IN" sz="1600" dirty="0"/>
              <a:t>we're interested only in </a:t>
            </a:r>
            <a:r>
              <a:rPr lang="en-IN" sz="1600" b="1" dirty="0"/>
              <a:t>locations with no more than two restaurants in radius of 250 meters</a:t>
            </a:r>
            <a:r>
              <a:rPr lang="en-IN" sz="1600" dirty="0"/>
              <a:t>, and </a:t>
            </a:r>
            <a:r>
              <a:rPr lang="en-IN" sz="1600" b="1" dirty="0"/>
              <a:t>no Italian restaurants in radius of 400 meters</a:t>
            </a:r>
            <a:r>
              <a:rPr lang="en-IN" sz="1600" dirty="0"/>
              <a:t>.</a:t>
            </a:r>
          </a:p>
          <a:p>
            <a:r>
              <a:rPr lang="en-IN" sz="1600" dirty="0"/>
              <a:t>Looking good. We now have a bunch of locations fairly close to </a:t>
            </a:r>
            <a:r>
              <a:rPr lang="en-IN" sz="1600" dirty="0" err="1"/>
              <a:t>Alexanderplatz</a:t>
            </a:r>
            <a:r>
              <a:rPr lang="en-IN" sz="1600" dirty="0"/>
              <a:t> (mostly in Kreuzberg, </a:t>
            </a:r>
            <a:r>
              <a:rPr lang="en-IN" sz="1600" dirty="0" err="1"/>
              <a:t>Friedrichshain</a:t>
            </a:r>
            <a:r>
              <a:rPr lang="en-IN" sz="1600" dirty="0"/>
              <a:t> and south-east corner of Mitte boroughs), and we know that each of those locations has no more than two restaurants in radius of 250m, and no Italian restaurant closer than 400m. Any of those locations is a potential candidate for a new Italian restaurant, at least based on nearby competition</a:t>
            </a:r>
          </a:p>
          <a:p>
            <a:endParaRPr lang="en-IN" sz="1600" dirty="0"/>
          </a:p>
        </p:txBody>
      </p:sp>
      <p:pic>
        <p:nvPicPr>
          <p:cNvPr id="4" name="Picture 3">
            <a:extLst>
              <a:ext uri="{FF2B5EF4-FFF2-40B4-BE49-F238E27FC236}">
                <a16:creationId xmlns:a16="http://schemas.microsoft.com/office/drawing/2014/main" id="{B54763AC-DF36-4865-8378-1F43AE249679}"/>
              </a:ext>
            </a:extLst>
          </p:cNvPr>
          <p:cNvPicPr/>
          <p:nvPr/>
        </p:nvPicPr>
        <p:blipFill>
          <a:blip r:embed="rId2"/>
          <a:stretch>
            <a:fillRect/>
          </a:stretch>
        </p:blipFill>
        <p:spPr>
          <a:xfrm>
            <a:off x="1484243" y="3428999"/>
            <a:ext cx="9090991" cy="2747963"/>
          </a:xfrm>
          <a:prstGeom prst="rect">
            <a:avLst/>
          </a:prstGeom>
        </p:spPr>
      </p:pic>
    </p:spTree>
    <p:extLst>
      <p:ext uri="{BB962C8B-B14F-4D97-AF65-F5344CB8AC3E}">
        <p14:creationId xmlns:p14="http://schemas.microsoft.com/office/powerpoint/2010/main" val="382517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AD956-360D-4863-B3FB-A39AF297F888}"/>
              </a:ext>
            </a:extLst>
          </p:cNvPr>
          <p:cNvSpPr>
            <a:spLocks noGrp="1"/>
          </p:cNvSpPr>
          <p:nvPr>
            <p:ph type="title"/>
          </p:nvPr>
        </p:nvSpPr>
        <p:spPr>
          <a:xfrm>
            <a:off x="838200" y="365126"/>
            <a:ext cx="10515600" cy="761310"/>
          </a:xfrm>
        </p:spPr>
        <p:txBody>
          <a:bodyPr/>
          <a:lstStyle/>
          <a:p>
            <a:r>
              <a:rPr lang="en-IN" dirty="0"/>
              <a:t>Analysis</a:t>
            </a:r>
          </a:p>
        </p:txBody>
      </p:sp>
      <p:sp>
        <p:nvSpPr>
          <p:cNvPr id="3" name="Content Placeholder 2">
            <a:extLst>
              <a:ext uri="{FF2B5EF4-FFF2-40B4-BE49-F238E27FC236}">
                <a16:creationId xmlns:a16="http://schemas.microsoft.com/office/drawing/2014/main" id="{2B7397FC-A628-40F9-A3AD-C3638A3D0CE3}"/>
              </a:ext>
            </a:extLst>
          </p:cNvPr>
          <p:cNvSpPr>
            <a:spLocks noGrp="1"/>
          </p:cNvSpPr>
          <p:nvPr>
            <p:ph idx="1"/>
          </p:nvPr>
        </p:nvSpPr>
        <p:spPr>
          <a:xfrm>
            <a:off x="838200" y="1126436"/>
            <a:ext cx="10515600" cy="5050527"/>
          </a:xfrm>
        </p:spPr>
        <p:txBody>
          <a:bodyPr>
            <a:normAutofit/>
          </a:bodyPr>
          <a:lstStyle/>
          <a:p>
            <a:r>
              <a:rPr lang="en-IN" sz="1600" dirty="0"/>
              <a:t>This concludes our analysis. We have created 15 addresses representing </a:t>
            </a:r>
            <a:r>
              <a:rPr lang="en-IN" sz="1600" dirty="0" err="1"/>
              <a:t>centers</a:t>
            </a:r>
            <a:r>
              <a:rPr lang="en-IN" sz="1600" dirty="0"/>
              <a:t> of zones containing locations with low number of restaurants and no Italian restaurants nearby, all zones being fairly close to city </a:t>
            </a:r>
            <a:r>
              <a:rPr lang="en-IN" sz="1600" dirty="0" err="1"/>
              <a:t>center</a:t>
            </a:r>
            <a:r>
              <a:rPr lang="en-IN" sz="1600" dirty="0"/>
              <a:t> (all less than 4km from </a:t>
            </a:r>
            <a:r>
              <a:rPr lang="en-IN" sz="1600" dirty="0" err="1"/>
              <a:t>Alexanderplazt</a:t>
            </a:r>
            <a:r>
              <a:rPr lang="en-IN" sz="1600" dirty="0"/>
              <a:t>, and about half of those less than 2km from </a:t>
            </a:r>
            <a:r>
              <a:rPr lang="en-IN" sz="1600" dirty="0" err="1"/>
              <a:t>Alexanderplatz</a:t>
            </a:r>
            <a:r>
              <a:rPr lang="en-IN" sz="1600" dirty="0"/>
              <a:t>).</a:t>
            </a:r>
          </a:p>
          <a:p>
            <a:r>
              <a:rPr lang="en-IN" sz="1600" dirty="0"/>
              <a:t>Although zones are shown on map with a radius of ~500 meters (green circles), their shape is actually very irregular and their </a:t>
            </a:r>
            <a:r>
              <a:rPr lang="en-IN" sz="1600" dirty="0" err="1"/>
              <a:t>centers</a:t>
            </a:r>
            <a:r>
              <a:rPr lang="en-IN" sz="1600" dirty="0"/>
              <a:t>/addresses should be considered only as a starting point for exploring area </a:t>
            </a:r>
            <a:r>
              <a:rPr lang="en-IN" sz="1600" dirty="0" err="1"/>
              <a:t>neighborhoods</a:t>
            </a:r>
            <a:r>
              <a:rPr lang="en-IN" sz="1600" dirty="0"/>
              <a:t> in search for potential restaurant locations.</a:t>
            </a:r>
          </a:p>
          <a:p>
            <a:r>
              <a:rPr lang="en-IN" sz="1600" dirty="0"/>
              <a:t>Most of the zones are located in Kreuzberg and </a:t>
            </a:r>
            <a:r>
              <a:rPr lang="en-IN" sz="1600" dirty="0" err="1"/>
              <a:t>Friedrichshain</a:t>
            </a:r>
            <a:r>
              <a:rPr lang="en-IN" sz="1600" dirty="0"/>
              <a:t> boroughs, which we have identified as interesting due to being popular with tourists, fairly close to city </a:t>
            </a:r>
            <a:r>
              <a:rPr lang="en-IN" sz="1600" dirty="0" err="1"/>
              <a:t>center</a:t>
            </a:r>
            <a:r>
              <a:rPr lang="en-IN" sz="1600" dirty="0"/>
              <a:t> and well </a:t>
            </a:r>
          </a:p>
          <a:p>
            <a:r>
              <a:rPr lang="en-IN" sz="1600" dirty="0"/>
              <a:t>connected by public transport</a:t>
            </a:r>
          </a:p>
        </p:txBody>
      </p:sp>
      <p:pic>
        <p:nvPicPr>
          <p:cNvPr id="4" name="Picture 3">
            <a:extLst>
              <a:ext uri="{FF2B5EF4-FFF2-40B4-BE49-F238E27FC236}">
                <a16:creationId xmlns:a16="http://schemas.microsoft.com/office/drawing/2014/main" id="{A2C6E33C-6F7B-4F8F-9D32-26A263BA00B4}"/>
              </a:ext>
            </a:extLst>
          </p:cNvPr>
          <p:cNvPicPr/>
          <p:nvPr/>
        </p:nvPicPr>
        <p:blipFill>
          <a:blip r:embed="rId2"/>
          <a:stretch>
            <a:fillRect/>
          </a:stretch>
        </p:blipFill>
        <p:spPr>
          <a:xfrm>
            <a:off x="1802295" y="3684104"/>
            <a:ext cx="7699513" cy="2808771"/>
          </a:xfrm>
          <a:prstGeom prst="rect">
            <a:avLst/>
          </a:prstGeom>
        </p:spPr>
      </p:pic>
    </p:spTree>
    <p:extLst>
      <p:ext uri="{BB962C8B-B14F-4D97-AF65-F5344CB8AC3E}">
        <p14:creationId xmlns:p14="http://schemas.microsoft.com/office/powerpoint/2010/main" val="41769152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652E2-CDEA-4818-BC0B-0BD748F115C8}"/>
              </a:ext>
            </a:extLst>
          </p:cNvPr>
          <p:cNvSpPr>
            <a:spLocks noGrp="1"/>
          </p:cNvSpPr>
          <p:nvPr>
            <p:ph type="title"/>
          </p:nvPr>
        </p:nvSpPr>
        <p:spPr/>
        <p:txBody>
          <a:bodyPr/>
          <a:lstStyle/>
          <a:p>
            <a:r>
              <a:rPr lang="en-IN" b="1" dirty="0"/>
              <a:t>Results and Discussion </a:t>
            </a:r>
          </a:p>
        </p:txBody>
      </p:sp>
      <p:sp>
        <p:nvSpPr>
          <p:cNvPr id="6" name="Content Placeholder 5">
            <a:extLst>
              <a:ext uri="{FF2B5EF4-FFF2-40B4-BE49-F238E27FC236}">
                <a16:creationId xmlns:a16="http://schemas.microsoft.com/office/drawing/2014/main" id="{3111EB51-B2E0-4AE1-85D6-19CCD06ADEE9}"/>
              </a:ext>
            </a:extLst>
          </p:cNvPr>
          <p:cNvSpPr>
            <a:spLocks noGrp="1"/>
          </p:cNvSpPr>
          <p:nvPr>
            <p:ph idx="1"/>
          </p:nvPr>
        </p:nvSpPr>
        <p:spPr/>
        <p:txBody>
          <a:bodyPr>
            <a:normAutofit/>
          </a:bodyPr>
          <a:lstStyle/>
          <a:p>
            <a:r>
              <a:rPr lang="en-IN" sz="1600" dirty="0"/>
              <a:t>Our analysis shows that although there is a great number of restaurants in Berlin (~2000 in our initial area of interest which was 12x12km around </a:t>
            </a:r>
            <a:r>
              <a:rPr lang="en-IN" sz="1600" dirty="0" err="1"/>
              <a:t>Alexanderplatz</a:t>
            </a:r>
            <a:r>
              <a:rPr lang="en-IN" sz="1600" dirty="0"/>
              <a:t>), there are pockets of low restaurant density fairly close to city </a:t>
            </a:r>
            <a:r>
              <a:rPr lang="en-IN" sz="1600" dirty="0" err="1"/>
              <a:t>center</a:t>
            </a:r>
            <a:endParaRPr lang="en-IN" sz="1600" dirty="0"/>
          </a:p>
          <a:p>
            <a:r>
              <a:rPr lang="en-IN" sz="1600" dirty="0"/>
              <a:t>Highest concentration of restaurants was detected north and west from </a:t>
            </a:r>
            <a:r>
              <a:rPr lang="en-IN" sz="1600" dirty="0" err="1"/>
              <a:t>Alexanderplatz</a:t>
            </a:r>
            <a:r>
              <a:rPr lang="en-IN" sz="1600" dirty="0"/>
              <a:t>, so we focused our attention to areas south, south-east and east, corresponding to boroughs Kreuzberg, </a:t>
            </a:r>
            <a:r>
              <a:rPr lang="en-IN" sz="1600" dirty="0" err="1"/>
              <a:t>Friedrichshain</a:t>
            </a:r>
            <a:r>
              <a:rPr lang="en-IN" sz="1600" dirty="0"/>
              <a:t> and south-east corner of central Mitte borough.</a:t>
            </a:r>
          </a:p>
          <a:p>
            <a:r>
              <a:rPr lang="en-IN" sz="1700" dirty="0"/>
              <a:t>Another borough was identified as potentially interesting (Prenzlauer Berg, north-east from </a:t>
            </a:r>
            <a:r>
              <a:rPr lang="en-IN" sz="1700" dirty="0" err="1"/>
              <a:t>Alexanderplatz</a:t>
            </a:r>
            <a:r>
              <a:rPr lang="en-IN" sz="1700" dirty="0"/>
              <a:t>), but our attention was focused on Kreuzberg and </a:t>
            </a:r>
            <a:r>
              <a:rPr lang="en-IN" sz="1700" dirty="0" err="1"/>
              <a:t>Friedrichshain</a:t>
            </a:r>
            <a:r>
              <a:rPr lang="en-IN" sz="1700" dirty="0"/>
              <a:t> which offer a combination of popularity among tourists, closeness to city </a:t>
            </a:r>
            <a:r>
              <a:rPr lang="en-IN" sz="1700" dirty="0" err="1"/>
              <a:t>center</a:t>
            </a:r>
            <a:r>
              <a:rPr lang="en-IN" sz="1700" dirty="0"/>
              <a:t>, strong socio-economic dynamics </a:t>
            </a:r>
            <a:r>
              <a:rPr lang="en-IN" sz="1700" i="1" dirty="0"/>
              <a:t>and</a:t>
            </a:r>
            <a:r>
              <a:rPr lang="en-IN" sz="1700" dirty="0"/>
              <a:t> a number of pockets of low restaurant density.</a:t>
            </a:r>
          </a:p>
          <a:p>
            <a:r>
              <a:rPr lang="en-IN" sz="1700" dirty="0"/>
              <a:t>Result of all this is 15 zones containing largest number of potential new restaurant locations based on number of and distance to existing venues - both restaurants in general and Italian restaurants particularly. </a:t>
            </a:r>
          </a:p>
          <a:p>
            <a:r>
              <a:rPr lang="en-IN" sz="1700" dirty="0"/>
              <a:t>This, of course, does not imply that those zones are actually optimal locations for a new restaurant! Purpose of this analysis was to only provide info on areas close to Berlin </a:t>
            </a:r>
            <a:r>
              <a:rPr lang="en-IN" sz="1700" dirty="0" err="1"/>
              <a:t>center</a:t>
            </a:r>
            <a:r>
              <a:rPr lang="en-IN" sz="1700" dirty="0"/>
              <a:t> but not crowded with existing restaurants (particularly Italian) - it is entirely possible that there is a very good reason for small number of restaurants in any of those areas, reasons which would make them unsuitable for a new restaurant regardless of lack of competition in the area.</a:t>
            </a:r>
          </a:p>
        </p:txBody>
      </p:sp>
    </p:spTree>
    <p:extLst>
      <p:ext uri="{BB962C8B-B14F-4D97-AF65-F5344CB8AC3E}">
        <p14:creationId xmlns:p14="http://schemas.microsoft.com/office/powerpoint/2010/main" val="40335796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5FB72-AFB9-43DA-B28D-7BEF40709041}"/>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9EB5BFED-D3C8-47A3-B02B-CB42C391D98E}"/>
              </a:ext>
            </a:extLst>
          </p:cNvPr>
          <p:cNvSpPr>
            <a:spLocks noGrp="1"/>
          </p:cNvSpPr>
          <p:nvPr>
            <p:ph idx="1"/>
          </p:nvPr>
        </p:nvSpPr>
        <p:spPr/>
        <p:txBody>
          <a:bodyPr>
            <a:normAutofit/>
          </a:bodyPr>
          <a:lstStyle/>
          <a:p>
            <a:r>
              <a:rPr lang="en-IN" sz="1600" dirty="0"/>
              <a:t>Purpose of this project was to identify Berlin areas close to </a:t>
            </a:r>
            <a:r>
              <a:rPr lang="en-IN" sz="1600" dirty="0" err="1"/>
              <a:t>center</a:t>
            </a:r>
            <a:r>
              <a:rPr lang="en-IN" sz="1600" dirty="0"/>
              <a:t> with low number of restaurants (particularly Italian restaurants) in order to aid stakeholders in narrowing down the search for optimal location for a new Italian restaurant.</a:t>
            </a:r>
          </a:p>
          <a:p>
            <a:r>
              <a:rPr lang="en-IN" sz="1600" dirty="0"/>
              <a:t>. By calculating restaurant density distribution from Foursquare data we have first identified general boroughs that justify further analysis (Kreuzberg and </a:t>
            </a:r>
            <a:r>
              <a:rPr lang="en-IN" sz="1600" dirty="0" err="1"/>
              <a:t>Friedrichshain</a:t>
            </a:r>
            <a:r>
              <a:rPr lang="en-IN" sz="1600" dirty="0"/>
              <a:t>), and then generated extensive collection of locations which satisfy some basic requirements regarding existing nearby restaurants.</a:t>
            </a:r>
          </a:p>
          <a:p>
            <a:r>
              <a:rPr lang="en-IN" sz="1700" dirty="0"/>
              <a:t>Clustering of those locations was then performed in order to create major zones of interest (containing greatest number of potential locations) and addresses of those zone </a:t>
            </a:r>
            <a:r>
              <a:rPr lang="en-IN" sz="1700" dirty="0" err="1"/>
              <a:t>centers</a:t>
            </a:r>
            <a:r>
              <a:rPr lang="en-IN" sz="1700" dirty="0"/>
              <a:t> were created to be used as starting points for final exploration by stakeholders.</a:t>
            </a:r>
          </a:p>
          <a:p>
            <a:r>
              <a:rPr lang="en-IN" sz="1700" dirty="0"/>
              <a:t>Final </a:t>
            </a:r>
            <a:r>
              <a:rPr lang="en-IN" sz="1700" dirty="0" err="1"/>
              <a:t>decission</a:t>
            </a:r>
            <a:r>
              <a:rPr lang="en-IN" sz="1700" dirty="0"/>
              <a:t> on optimal restaurant location will be made by stakeholders based on specific characteristics of </a:t>
            </a:r>
            <a:r>
              <a:rPr lang="en-IN" sz="1700" dirty="0" err="1"/>
              <a:t>neighborhoods</a:t>
            </a:r>
            <a:r>
              <a:rPr lang="en-IN" sz="1700" dirty="0"/>
              <a:t> and locations in every recommended zone, taking into consideration additional factors like attractiveness of each location (proximity to park or water), levels of noise / proximity to major roads, real estate availability, prices, social and economic dynamics of every </a:t>
            </a:r>
            <a:r>
              <a:rPr lang="en-IN" sz="1700" dirty="0" err="1"/>
              <a:t>neighborhood</a:t>
            </a:r>
            <a:r>
              <a:rPr lang="en-IN" sz="1700" dirty="0"/>
              <a:t> etc.</a:t>
            </a:r>
          </a:p>
          <a:p>
            <a:endParaRPr lang="en-IN" sz="1600" dirty="0"/>
          </a:p>
          <a:p>
            <a:endParaRPr lang="en-IN" sz="1600" dirty="0"/>
          </a:p>
        </p:txBody>
      </p:sp>
    </p:spTree>
    <p:extLst>
      <p:ext uri="{BB962C8B-B14F-4D97-AF65-F5344CB8AC3E}">
        <p14:creationId xmlns:p14="http://schemas.microsoft.com/office/powerpoint/2010/main" val="2789398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599B7-FEE7-41CE-B5CD-14EF52F14634}"/>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275D86BA-0A09-40A9-A2CF-16898F0A0976}"/>
              </a:ext>
            </a:extLst>
          </p:cNvPr>
          <p:cNvSpPr>
            <a:spLocks noGrp="1"/>
          </p:cNvSpPr>
          <p:nvPr>
            <p:ph idx="1"/>
          </p:nvPr>
        </p:nvSpPr>
        <p:spPr/>
        <p:txBody>
          <a:bodyPr/>
          <a:lstStyle/>
          <a:p>
            <a:r>
              <a:rPr lang="en-IN" b="1" dirty="0"/>
              <a:t>Background: </a:t>
            </a:r>
          </a:p>
          <a:p>
            <a:pPr lvl="1"/>
            <a:r>
              <a:rPr lang="en-IN" dirty="0"/>
              <a:t>In this project we will try to find an optimal location for a restaurant. Specifically, this report will be targeted to stakeholders interested in opening an </a:t>
            </a:r>
            <a:r>
              <a:rPr lang="en-IN" b="1" dirty="0"/>
              <a:t>Italian restaurant</a:t>
            </a:r>
            <a:r>
              <a:rPr lang="en-IN" dirty="0"/>
              <a:t> in </a:t>
            </a:r>
            <a:r>
              <a:rPr lang="en-IN" b="1" dirty="0"/>
              <a:t>Berlin</a:t>
            </a:r>
            <a:r>
              <a:rPr lang="en-IN" dirty="0"/>
              <a:t>, Germany.</a:t>
            </a:r>
          </a:p>
          <a:p>
            <a:r>
              <a:rPr lang="en-IN" b="1" dirty="0"/>
              <a:t>Problem:</a:t>
            </a:r>
          </a:p>
          <a:p>
            <a:pPr lvl="1"/>
            <a:r>
              <a:rPr lang="en-IN" dirty="0"/>
              <a:t>Since there are lots of restaurants in Berlin we will try to detect </a:t>
            </a:r>
            <a:r>
              <a:rPr lang="en-IN" b="1" dirty="0"/>
              <a:t>locations that are not already crowded with restaurants</a:t>
            </a:r>
            <a:endParaRPr lang="en-IN" dirty="0"/>
          </a:p>
          <a:p>
            <a:r>
              <a:rPr lang="en-IN" b="1" dirty="0"/>
              <a:t>Interest:</a:t>
            </a:r>
          </a:p>
          <a:p>
            <a:pPr lvl="1"/>
            <a:r>
              <a:rPr lang="en-IN" dirty="0"/>
              <a:t>We are also particularly interested in </a:t>
            </a:r>
            <a:r>
              <a:rPr lang="en-IN" b="1" dirty="0"/>
              <a:t>areas with no Italian restaurants in vicinity</a:t>
            </a:r>
            <a:r>
              <a:rPr lang="en-IN" dirty="0"/>
              <a:t>. We would also prefer locations </a:t>
            </a:r>
            <a:r>
              <a:rPr lang="en-IN" b="1" dirty="0"/>
              <a:t>as close to city </a:t>
            </a:r>
            <a:r>
              <a:rPr lang="en-IN" b="1" dirty="0" err="1"/>
              <a:t>center</a:t>
            </a:r>
            <a:r>
              <a:rPr lang="en-IN" b="1" dirty="0"/>
              <a:t> as possible</a:t>
            </a:r>
            <a:r>
              <a:rPr lang="en-IN" dirty="0"/>
              <a:t>, assuming that first two conditions are met</a:t>
            </a:r>
            <a:endParaRPr lang="en-IN" b="1" dirty="0"/>
          </a:p>
        </p:txBody>
      </p:sp>
    </p:spTree>
    <p:extLst>
      <p:ext uri="{BB962C8B-B14F-4D97-AF65-F5344CB8AC3E}">
        <p14:creationId xmlns:p14="http://schemas.microsoft.com/office/powerpoint/2010/main" val="866099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E9671-A100-442F-BDE4-BCCCA22E61A3}"/>
              </a:ext>
            </a:extLst>
          </p:cNvPr>
          <p:cNvSpPr>
            <a:spLocks noGrp="1"/>
          </p:cNvSpPr>
          <p:nvPr>
            <p:ph type="title"/>
          </p:nvPr>
        </p:nvSpPr>
        <p:spPr/>
        <p:txBody>
          <a:bodyPr/>
          <a:lstStyle/>
          <a:p>
            <a:r>
              <a:rPr lang="en-IN" dirty="0"/>
              <a:t>DATA ACQUISITION And CLEANING</a:t>
            </a:r>
          </a:p>
        </p:txBody>
      </p:sp>
      <p:sp>
        <p:nvSpPr>
          <p:cNvPr id="3" name="Content Placeholder 2">
            <a:extLst>
              <a:ext uri="{FF2B5EF4-FFF2-40B4-BE49-F238E27FC236}">
                <a16:creationId xmlns:a16="http://schemas.microsoft.com/office/drawing/2014/main" id="{37ED10CF-EE02-4170-B7E9-82E089EEAF6A}"/>
              </a:ext>
            </a:extLst>
          </p:cNvPr>
          <p:cNvSpPr>
            <a:spLocks noGrp="1"/>
          </p:cNvSpPr>
          <p:nvPr>
            <p:ph idx="1"/>
          </p:nvPr>
        </p:nvSpPr>
        <p:spPr/>
        <p:txBody>
          <a:bodyPr>
            <a:normAutofit/>
          </a:bodyPr>
          <a:lstStyle/>
          <a:p>
            <a:r>
              <a:rPr lang="en-IN" dirty="0"/>
              <a:t>Data:</a:t>
            </a:r>
          </a:p>
          <a:p>
            <a:pPr marL="457200" lvl="1" indent="0">
              <a:buNone/>
            </a:pPr>
            <a:r>
              <a:rPr lang="en-IN" sz="1600" dirty="0"/>
              <a:t>Based on definition of our problem, factors that will influence our </a:t>
            </a:r>
            <a:r>
              <a:rPr lang="en-IN" sz="1600" dirty="0" err="1"/>
              <a:t>decission</a:t>
            </a:r>
            <a:r>
              <a:rPr lang="en-IN" sz="1600" dirty="0"/>
              <a:t> are:</a:t>
            </a:r>
          </a:p>
          <a:p>
            <a:pPr lvl="1"/>
            <a:r>
              <a:rPr lang="en-IN" sz="1600" dirty="0"/>
              <a:t>number of existing restaurants in the </a:t>
            </a:r>
            <a:r>
              <a:rPr lang="en-IN" sz="1600" dirty="0" err="1"/>
              <a:t>neighborhood</a:t>
            </a:r>
            <a:r>
              <a:rPr lang="en-IN" sz="1600" dirty="0"/>
              <a:t> (any type of restaurant)</a:t>
            </a:r>
          </a:p>
          <a:p>
            <a:pPr lvl="1"/>
            <a:r>
              <a:rPr lang="en-IN" sz="1600" dirty="0"/>
              <a:t>number of and distance to Italian restaurants in the </a:t>
            </a:r>
            <a:r>
              <a:rPr lang="en-IN" sz="1600" dirty="0" err="1"/>
              <a:t>neighborhood</a:t>
            </a:r>
            <a:r>
              <a:rPr lang="en-IN" sz="1600" dirty="0"/>
              <a:t>, if any</a:t>
            </a:r>
          </a:p>
          <a:p>
            <a:pPr lvl="1"/>
            <a:r>
              <a:rPr lang="en-IN" sz="1600" dirty="0"/>
              <a:t>distance of </a:t>
            </a:r>
            <a:r>
              <a:rPr lang="en-IN" sz="1600" dirty="0" err="1"/>
              <a:t>neighborhood</a:t>
            </a:r>
            <a:r>
              <a:rPr lang="en-IN" sz="1600" dirty="0"/>
              <a:t> from city </a:t>
            </a:r>
            <a:r>
              <a:rPr lang="en-IN" sz="1600" dirty="0" err="1"/>
              <a:t>center</a:t>
            </a:r>
            <a:endParaRPr lang="en-IN" sz="1600" dirty="0"/>
          </a:p>
          <a:p>
            <a:r>
              <a:rPr lang="en-IN" dirty="0"/>
              <a:t>Following data sources will be needed to extract/generate the required information:</a:t>
            </a:r>
          </a:p>
          <a:p>
            <a:pPr lvl="1"/>
            <a:r>
              <a:rPr lang="en-IN" sz="1500" dirty="0" err="1"/>
              <a:t>centers</a:t>
            </a:r>
            <a:r>
              <a:rPr lang="en-IN" sz="1500" dirty="0"/>
              <a:t> of candidate areas will be generated algorithmically and approximate addresses of </a:t>
            </a:r>
            <a:r>
              <a:rPr lang="en-IN" sz="1500" dirty="0" err="1"/>
              <a:t>centers</a:t>
            </a:r>
            <a:r>
              <a:rPr lang="en-IN" sz="1500" dirty="0"/>
              <a:t> of those areas will be obtained using </a:t>
            </a:r>
            <a:r>
              <a:rPr lang="en-IN" sz="1500" b="1" dirty="0"/>
              <a:t>Google Maps API reverse geocoding</a:t>
            </a:r>
            <a:r>
              <a:rPr lang="en-IN" sz="1500" dirty="0"/>
              <a:t> </a:t>
            </a:r>
          </a:p>
          <a:p>
            <a:pPr lvl="1"/>
            <a:r>
              <a:rPr lang="en-IN" sz="1500" dirty="0"/>
              <a:t>number of restaurants and their type and location in every </a:t>
            </a:r>
            <a:r>
              <a:rPr lang="en-IN" sz="1500" dirty="0" err="1"/>
              <a:t>neighborhood</a:t>
            </a:r>
            <a:r>
              <a:rPr lang="en-IN" sz="1500" dirty="0"/>
              <a:t> will be obtained using </a:t>
            </a:r>
            <a:r>
              <a:rPr lang="en-IN" sz="1500" b="1" dirty="0"/>
              <a:t>Foursquare API</a:t>
            </a:r>
            <a:r>
              <a:rPr lang="en-IN" sz="1500" dirty="0"/>
              <a:t> </a:t>
            </a:r>
          </a:p>
          <a:p>
            <a:pPr lvl="1"/>
            <a:r>
              <a:rPr lang="en-IN" sz="1500" dirty="0"/>
              <a:t>coordinate of Berlin </a:t>
            </a:r>
            <a:r>
              <a:rPr lang="en-IN" sz="1500" dirty="0" err="1"/>
              <a:t>center</a:t>
            </a:r>
            <a:r>
              <a:rPr lang="en-IN" sz="1500" dirty="0"/>
              <a:t> will be obtained using </a:t>
            </a:r>
            <a:r>
              <a:rPr lang="en-IN" sz="1500" b="1" dirty="0"/>
              <a:t>Google Maps API geocoding</a:t>
            </a:r>
            <a:r>
              <a:rPr lang="en-IN" sz="1500" dirty="0"/>
              <a:t> of well known Berlin location (</a:t>
            </a:r>
            <a:r>
              <a:rPr lang="en-IN" sz="1500" dirty="0" err="1"/>
              <a:t>Alexanderplatz</a:t>
            </a:r>
            <a:r>
              <a:rPr lang="en-IN" sz="1500" dirty="0"/>
              <a:t>)</a:t>
            </a:r>
          </a:p>
        </p:txBody>
      </p:sp>
    </p:spTree>
    <p:extLst>
      <p:ext uri="{BB962C8B-B14F-4D97-AF65-F5344CB8AC3E}">
        <p14:creationId xmlns:p14="http://schemas.microsoft.com/office/powerpoint/2010/main" val="3331792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4B9F7-7DCE-4942-BA31-56FD6882C339}"/>
              </a:ext>
            </a:extLst>
          </p:cNvPr>
          <p:cNvSpPr>
            <a:spLocks noGrp="1"/>
          </p:cNvSpPr>
          <p:nvPr>
            <p:ph type="title"/>
          </p:nvPr>
        </p:nvSpPr>
        <p:spPr/>
        <p:txBody>
          <a:bodyPr/>
          <a:lstStyle/>
          <a:p>
            <a:r>
              <a:rPr lang="en-IN" dirty="0"/>
              <a:t>METHODOLOGY</a:t>
            </a:r>
          </a:p>
        </p:txBody>
      </p:sp>
      <p:sp>
        <p:nvSpPr>
          <p:cNvPr id="3" name="Content Placeholder 2">
            <a:extLst>
              <a:ext uri="{FF2B5EF4-FFF2-40B4-BE49-F238E27FC236}">
                <a16:creationId xmlns:a16="http://schemas.microsoft.com/office/drawing/2014/main" id="{BCD425B2-76A5-4C2C-8A10-813830681160}"/>
              </a:ext>
            </a:extLst>
          </p:cNvPr>
          <p:cNvSpPr>
            <a:spLocks noGrp="1"/>
          </p:cNvSpPr>
          <p:nvPr>
            <p:ph idx="1"/>
          </p:nvPr>
        </p:nvSpPr>
        <p:spPr/>
        <p:txBody>
          <a:bodyPr>
            <a:normAutofit/>
          </a:bodyPr>
          <a:lstStyle/>
          <a:p>
            <a:r>
              <a:rPr lang="en-IN" sz="1600" dirty="0"/>
              <a:t>Detect areas of Berlin that have low restaurant density, particularly those with low number of Italian restaurants. We will limit our analysis to area ~6km around city </a:t>
            </a:r>
            <a:r>
              <a:rPr lang="en-IN" sz="1600" dirty="0" err="1"/>
              <a:t>center</a:t>
            </a:r>
            <a:endParaRPr lang="en-IN" sz="1600" dirty="0"/>
          </a:p>
          <a:p>
            <a:r>
              <a:rPr lang="en-IN" sz="1600" dirty="0"/>
              <a:t>In first step we have collected the required </a:t>
            </a:r>
            <a:r>
              <a:rPr lang="en-IN" sz="1600" b="1" dirty="0"/>
              <a:t>data: location and type (category) of every restaurant within 6km from Berlin </a:t>
            </a:r>
            <a:r>
              <a:rPr lang="en-IN" sz="1600" b="1" dirty="0" err="1"/>
              <a:t>center</a:t>
            </a:r>
            <a:r>
              <a:rPr lang="en-IN" sz="1600" dirty="0"/>
              <a:t> (</a:t>
            </a:r>
            <a:r>
              <a:rPr lang="en-IN" sz="1600" dirty="0" err="1"/>
              <a:t>Alexanderplatz</a:t>
            </a:r>
            <a:r>
              <a:rPr lang="en-IN" sz="1600" dirty="0"/>
              <a:t>). We have also </a:t>
            </a:r>
            <a:r>
              <a:rPr lang="en-IN" sz="1600" b="1" dirty="0"/>
              <a:t>identified Italian restaurants</a:t>
            </a:r>
            <a:r>
              <a:rPr lang="en-IN" sz="1600" dirty="0"/>
              <a:t> (according to Foursquare categorization).</a:t>
            </a:r>
          </a:p>
          <a:p>
            <a:r>
              <a:rPr lang="en-IN" sz="1600" dirty="0"/>
              <a:t>Second step in our analysis will be calculation and exploration of '</a:t>
            </a:r>
            <a:r>
              <a:rPr lang="en-IN" sz="1600" b="1" dirty="0"/>
              <a:t>restaurant density</a:t>
            </a:r>
            <a:r>
              <a:rPr lang="en-IN" sz="1600" dirty="0"/>
              <a:t>' across different areas of Berlin - we will use </a:t>
            </a:r>
            <a:r>
              <a:rPr lang="en-IN" sz="1600" b="1" dirty="0"/>
              <a:t>heatmaps</a:t>
            </a:r>
            <a:r>
              <a:rPr lang="en-IN" sz="1600" dirty="0"/>
              <a:t> to identify a few promising areas close to </a:t>
            </a:r>
            <a:r>
              <a:rPr lang="en-IN" sz="1600" dirty="0" err="1"/>
              <a:t>center</a:t>
            </a:r>
            <a:r>
              <a:rPr lang="en-IN" sz="1600" dirty="0"/>
              <a:t> with low number of restaurants in general (</a:t>
            </a:r>
            <a:r>
              <a:rPr lang="en-IN" sz="1600" i="1" dirty="0"/>
              <a:t>and</a:t>
            </a:r>
            <a:r>
              <a:rPr lang="en-IN" sz="1600" dirty="0"/>
              <a:t> no Italian restaurants in vicinity) and focus our attention on those areas</a:t>
            </a:r>
          </a:p>
          <a:p>
            <a:r>
              <a:rPr lang="en-IN" sz="1600" dirty="0"/>
              <a:t>In third and final step we will focus on most promising areas and within those create </a:t>
            </a:r>
            <a:r>
              <a:rPr lang="en-IN" sz="1600" b="1" dirty="0"/>
              <a:t>clusters of locations that meet some basic requirements</a:t>
            </a:r>
            <a:r>
              <a:rPr lang="en-IN" sz="1600" dirty="0"/>
              <a:t> established in discussion with stakeholders: we will take into consideration locations with </a:t>
            </a:r>
            <a:r>
              <a:rPr lang="en-IN" sz="1600" b="1" dirty="0"/>
              <a:t>no more than two restaurants in radius of 250 meters</a:t>
            </a:r>
            <a:r>
              <a:rPr lang="en-IN" sz="1600" dirty="0"/>
              <a:t>, and we want locations </a:t>
            </a:r>
            <a:r>
              <a:rPr lang="en-IN" sz="1600" b="1" dirty="0"/>
              <a:t>without Italian restaurants in radius of 400 meters</a:t>
            </a:r>
          </a:p>
          <a:p>
            <a:r>
              <a:rPr lang="en-IN" sz="1600" dirty="0"/>
              <a:t>We will present map of all such locations but also create clusters (using </a:t>
            </a:r>
            <a:r>
              <a:rPr lang="en-IN" sz="1600" b="1" dirty="0"/>
              <a:t>k-means clustering</a:t>
            </a:r>
            <a:r>
              <a:rPr lang="en-IN" sz="1600" dirty="0"/>
              <a:t>) of those locations to identify general zones / </a:t>
            </a:r>
            <a:r>
              <a:rPr lang="en-IN" sz="1600" dirty="0" err="1"/>
              <a:t>neighborhoods</a:t>
            </a:r>
            <a:r>
              <a:rPr lang="en-IN" sz="1600" dirty="0"/>
              <a:t> / addresses which should be a starting point for final 'street level' exploration and search for optimal venue location by stakeholders</a:t>
            </a:r>
          </a:p>
        </p:txBody>
      </p:sp>
    </p:spTree>
    <p:extLst>
      <p:ext uri="{BB962C8B-B14F-4D97-AF65-F5344CB8AC3E}">
        <p14:creationId xmlns:p14="http://schemas.microsoft.com/office/powerpoint/2010/main" val="671664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1163F-7A17-486C-8F9D-ED0789704E65}"/>
              </a:ext>
            </a:extLst>
          </p:cNvPr>
          <p:cNvSpPr>
            <a:spLocks noGrp="1"/>
          </p:cNvSpPr>
          <p:nvPr>
            <p:ph type="title"/>
          </p:nvPr>
        </p:nvSpPr>
        <p:spPr/>
        <p:txBody>
          <a:bodyPr/>
          <a:lstStyle/>
          <a:p>
            <a:r>
              <a:rPr lang="en-IN" dirty="0"/>
              <a:t>Exploratory Data Analysis</a:t>
            </a:r>
          </a:p>
        </p:txBody>
      </p:sp>
      <p:sp>
        <p:nvSpPr>
          <p:cNvPr id="3" name="Content Placeholder 2">
            <a:extLst>
              <a:ext uri="{FF2B5EF4-FFF2-40B4-BE49-F238E27FC236}">
                <a16:creationId xmlns:a16="http://schemas.microsoft.com/office/drawing/2014/main" id="{C2ECB6EE-C6DB-434A-A4AD-6D21AD696C91}"/>
              </a:ext>
            </a:extLst>
          </p:cNvPr>
          <p:cNvSpPr>
            <a:spLocks noGrp="1"/>
          </p:cNvSpPr>
          <p:nvPr>
            <p:ph idx="1"/>
          </p:nvPr>
        </p:nvSpPr>
        <p:spPr/>
        <p:txBody>
          <a:bodyPr>
            <a:normAutofit/>
          </a:bodyPr>
          <a:lstStyle/>
          <a:p>
            <a:r>
              <a:rPr lang="en-IN" sz="1600" dirty="0"/>
              <a:t>Let's perform some basic explanatory data analysis and derive some additional info from our raw data. First let's count the </a:t>
            </a:r>
            <a:r>
              <a:rPr lang="en-IN" sz="1600" b="1" dirty="0"/>
              <a:t>number of restaurants in every area candidate.</a:t>
            </a:r>
          </a:p>
          <a:p>
            <a:endParaRPr lang="en-IN" sz="1600" dirty="0"/>
          </a:p>
        </p:txBody>
      </p:sp>
      <p:pic>
        <p:nvPicPr>
          <p:cNvPr id="4" name="Picture 3">
            <a:extLst>
              <a:ext uri="{FF2B5EF4-FFF2-40B4-BE49-F238E27FC236}">
                <a16:creationId xmlns:a16="http://schemas.microsoft.com/office/drawing/2014/main" id="{D6101074-4FF3-4A29-A43A-86671AD2A987}"/>
              </a:ext>
            </a:extLst>
          </p:cNvPr>
          <p:cNvPicPr/>
          <p:nvPr/>
        </p:nvPicPr>
        <p:blipFill>
          <a:blip r:embed="rId2"/>
          <a:stretch>
            <a:fillRect/>
          </a:stretch>
        </p:blipFill>
        <p:spPr>
          <a:xfrm>
            <a:off x="1510748" y="2464903"/>
            <a:ext cx="9843052" cy="3366053"/>
          </a:xfrm>
          <a:prstGeom prst="rect">
            <a:avLst/>
          </a:prstGeom>
        </p:spPr>
      </p:pic>
    </p:spTree>
    <p:extLst>
      <p:ext uri="{BB962C8B-B14F-4D97-AF65-F5344CB8AC3E}">
        <p14:creationId xmlns:p14="http://schemas.microsoft.com/office/powerpoint/2010/main" val="2564629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B0343-CF4A-4B65-B733-ABB58B2A483E}"/>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id="{ECF6A18E-CBC7-473F-882D-A2C8851E984E}"/>
              </a:ext>
            </a:extLst>
          </p:cNvPr>
          <p:cNvSpPr>
            <a:spLocks noGrp="1"/>
          </p:cNvSpPr>
          <p:nvPr>
            <p:ph idx="1"/>
          </p:nvPr>
        </p:nvSpPr>
        <p:spPr/>
        <p:txBody>
          <a:bodyPr/>
          <a:lstStyle/>
          <a:p>
            <a:r>
              <a:rPr lang="en-IN" sz="1600" dirty="0"/>
              <a:t>OK, now let's calculate the </a:t>
            </a:r>
            <a:r>
              <a:rPr lang="en-IN" sz="1600" b="1" dirty="0"/>
              <a:t>distance to nearest Italian restaurant from every area candidate </a:t>
            </a:r>
            <a:r>
              <a:rPr lang="en-IN" sz="1600" b="1" dirty="0" err="1"/>
              <a:t>center</a:t>
            </a:r>
            <a:r>
              <a:rPr lang="en-IN" sz="1600" dirty="0"/>
              <a:t> (not only those within 300m - we want distance to closest one, regardless of how distant it is). </a:t>
            </a:r>
          </a:p>
          <a:p>
            <a:endParaRPr lang="en-IN" sz="1600" dirty="0"/>
          </a:p>
          <a:p>
            <a:endParaRPr lang="en-IN" sz="1600" dirty="0"/>
          </a:p>
          <a:p>
            <a:endParaRPr lang="en-IN" dirty="0"/>
          </a:p>
        </p:txBody>
      </p:sp>
      <p:pic>
        <p:nvPicPr>
          <p:cNvPr id="4" name="Picture 3">
            <a:extLst>
              <a:ext uri="{FF2B5EF4-FFF2-40B4-BE49-F238E27FC236}">
                <a16:creationId xmlns:a16="http://schemas.microsoft.com/office/drawing/2014/main" id="{BCBEB9CE-5ACF-4FCA-8271-A850F10CC1A8}"/>
              </a:ext>
            </a:extLst>
          </p:cNvPr>
          <p:cNvPicPr/>
          <p:nvPr/>
        </p:nvPicPr>
        <p:blipFill>
          <a:blip r:embed="rId2"/>
          <a:stretch>
            <a:fillRect/>
          </a:stretch>
        </p:blipFill>
        <p:spPr>
          <a:xfrm>
            <a:off x="1192696" y="2584174"/>
            <a:ext cx="10161104" cy="3034748"/>
          </a:xfrm>
          <a:prstGeom prst="rect">
            <a:avLst/>
          </a:prstGeom>
        </p:spPr>
      </p:pic>
    </p:spTree>
    <p:extLst>
      <p:ext uri="{BB962C8B-B14F-4D97-AF65-F5344CB8AC3E}">
        <p14:creationId xmlns:p14="http://schemas.microsoft.com/office/powerpoint/2010/main" val="20725760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AA5C-CF9B-4B04-8308-EC238AA625D1}"/>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id="{5CC5409A-D464-40CA-947E-15FC3E53544C}"/>
              </a:ext>
            </a:extLst>
          </p:cNvPr>
          <p:cNvSpPr>
            <a:spLocks noGrp="1"/>
          </p:cNvSpPr>
          <p:nvPr>
            <p:ph idx="1"/>
          </p:nvPr>
        </p:nvSpPr>
        <p:spPr/>
        <p:txBody>
          <a:bodyPr>
            <a:normAutofit/>
          </a:bodyPr>
          <a:lstStyle/>
          <a:p>
            <a:r>
              <a:rPr lang="en-IN" sz="1600" b="1" dirty="0"/>
              <a:t>on average Italian restaurant can be found within ~500m</a:t>
            </a:r>
            <a:r>
              <a:rPr lang="en-IN" sz="1600" dirty="0"/>
              <a:t> from every area </a:t>
            </a:r>
            <a:r>
              <a:rPr lang="en-IN" sz="1600" dirty="0" err="1"/>
              <a:t>center</a:t>
            </a:r>
            <a:r>
              <a:rPr lang="en-IN" sz="1600" dirty="0"/>
              <a:t> candidate. That's fairly close, so we need to filter our areas carefully!</a:t>
            </a:r>
          </a:p>
          <a:p>
            <a:r>
              <a:rPr lang="en-IN" sz="1600" dirty="0"/>
              <a:t>Let's </a:t>
            </a:r>
            <a:r>
              <a:rPr lang="en-IN" sz="1600" dirty="0" err="1"/>
              <a:t>crete</a:t>
            </a:r>
            <a:r>
              <a:rPr lang="en-IN" sz="1600" dirty="0"/>
              <a:t> a map showing </a:t>
            </a:r>
            <a:r>
              <a:rPr lang="en-IN" sz="1600" b="1" dirty="0"/>
              <a:t>heatmap / density of restaurants</a:t>
            </a:r>
            <a:r>
              <a:rPr lang="en-IN" sz="1600" dirty="0"/>
              <a:t> and try to extract some </a:t>
            </a:r>
            <a:r>
              <a:rPr lang="en-IN" sz="1600" dirty="0" err="1"/>
              <a:t>meaningfull</a:t>
            </a:r>
            <a:r>
              <a:rPr lang="en-IN" sz="1600" dirty="0"/>
              <a:t> info from that. Also, let's show </a:t>
            </a:r>
            <a:r>
              <a:rPr lang="en-IN" sz="1600" b="1" dirty="0"/>
              <a:t>borders of Berlin boroughs</a:t>
            </a:r>
            <a:r>
              <a:rPr lang="en-IN" sz="1600" dirty="0"/>
              <a:t> on our map and a few circles indicating distance of 1km, 2km and 3km from </a:t>
            </a:r>
            <a:r>
              <a:rPr lang="en-IN" sz="1600" dirty="0" err="1"/>
              <a:t>Alexanderplatz</a:t>
            </a:r>
            <a:endParaRPr lang="en-IN" sz="1600" dirty="0"/>
          </a:p>
          <a:p>
            <a:endParaRPr lang="en-IN" sz="1600" dirty="0"/>
          </a:p>
        </p:txBody>
      </p:sp>
      <p:pic>
        <p:nvPicPr>
          <p:cNvPr id="4" name="Picture 3">
            <a:extLst>
              <a:ext uri="{FF2B5EF4-FFF2-40B4-BE49-F238E27FC236}">
                <a16:creationId xmlns:a16="http://schemas.microsoft.com/office/drawing/2014/main" id="{34E8339B-50FD-4E9D-8F68-1CB4D4D9B841}"/>
              </a:ext>
            </a:extLst>
          </p:cNvPr>
          <p:cNvPicPr/>
          <p:nvPr/>
        </p:nvPicPr>
        <p:blipFill>
          <a:blip r:embed="rId2"/>
          <a:stretch>
            <a:fillRect/>
          </a:stretch>
        </p:blipFill>
        <p:spPr>
          <a:xfrm>
            <a:off x="1113183" y="3233531"/>
            <a:ext cx="9952382" cy="2943432"/>
          </a:xfrm>
          <a:prstGeom prst="rect">
            <a:avLst/>
          </a:prstGeom>
        </p:spPr>
      </p:pic>
    </p:spTree>
    <p:extLst>
      <p:ext uri="{BB962C8B-B14F-4D97-AF65-F5344CB8AC3E}">
        <p14:creationId xmlns:p14="http://schemas.microsoft.com/office/powerpoint/2010/main" val="1296605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39ECC-D4F8-4D94-9456-0E6B893CEA59}"/>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id="{F31688CB-A1AE-4B94-97B6-6F14B1AB9A27}"/>
              </a:ext>
            </a:extLst>
          </p:cNvPr>
          <p:cNvSpPr>
            <a:spLocks noGrp="1"/>
          </p:cNvSpPr>
          <p:nvPr>
            <p:ph idx="1"/>
          </p:nvPr>
        </p:nvSpPr>
        <p:spPr/>
        <p:txBody>
          <a:bodyPr/>
          <a:lstStyle/>
          <a:p>
            <a:r>
              <a:rPr lang="en-IN" sz="1600" dirty="0"/>
              <a:t>Looks like a few pockets of low restaurant density closest to city </a:t>
            </a:r>
            <a:r>
              <a:rPr lang="en-IN" sz="1600" dirty="0" err="1"/>
              <a:t>center</a:t>
            </a:r>
            <a:r>
              <a:rPr lang="en-IN" sz="1600" dirty="0"/>
              <a:t> can be found </a:t>
            </a:r>
            <a:r>
              <a:rPr lang="en-IN" sz="1600" b="1" dirty="0"/>
              <a:t>south, south-east and east from </a:t>
            </a:r>
            <a:r>
              <a:rPr lang="en-IN" sz="1600" b="1" dirty="0" err="1"/>
              <a:t>Alexanderplatz</a:t>
            </a:r>
            <a:r>
              <a:rPr lang="en-IN" sz="1600" dirty="0"/>
              <a:t>.</a:t>
            </a:r>
          </a:p>
          <a:p>
            <a:r>
              <a:rPr lang="en-IN" sz="1600" dirty="0"/>
              <a:t>Let's create another heatmap map showing </a:t>
            </a:r>
            <a:r>
              <a:rPr lang="en-IN" sz="1600" b="1" dirty="0"/>
              <a:t>heatmap/density of Italian restaurants</a:t>
            </a:r>
            <a:r>
              <a:rPr lang="en-IN" sz="1600" dirty="0"/>
              <a:t> only.</a:t>
            </a:r>
          </a:p>
          <a:p>
            <a:endParaRPr lang="en-IN" dirty="0"/>
          </a:p>
        </p:txBody>
      </p:sp>
      <p:pic>
        <p:nvPicPr>
          <p:cNvPr id="4" name="Picture 3">
            <a:extLst>
              <a:ext uri="{FF2B5EF4-FFF2-40B4-BE49-F238E27FC236}">
                <a16:creationId xmlns:a16="http://schemas.microsoft.com/office/drawing/2014/main" id="{C519BFAC-7BD1-4F79-ADDE-89B3141CFF9B}"/>
              </a:ext>
            </a:extLst>
          </p:cNvPr>
          <p:cNvPicPr/>
          <p:nvPr/>
        </p:nvPicPr>
        <p:blipFill>
          <a:blip r:embed="rId2"/>
          <a:stretch>
            <a:fillRect/>
          </a:stretch>
        </p:blipFill>
        <p:spPr>
          <a:xfrm>
            <a:off x="1113182" y="2849218"/>
            <a:ext cx="9528313" cy="3462682"/>
          </a:xfrm>
          <a:prstGeom prst="rect">
            <a:avLst/>
          </a:prstGeom>
        </p:spPr>
      </p:pic>
    </p:spTree>
    <p:extLst>
      <p:ext uri="{BB962C8B-B14F-4D97-AF65-F5344CB8AC3E}">
        <p14:creationId xmlns:p14="http://schemas.microsoft.com/office/powerpoint/2010/main" val="2392061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6E499-54B8-4818-B578-E2714BAB5358}"/>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id="{3F90F8BD-4F61-47B8-9903-48C467E6C05D}"/>
              </a:ext>
            </a:extLst>
          </p:cNvPr>
          <p:cNvSpPr>
            <a:spLocks noGrp="1"/>
          </p:cNvSpPr>
          <p:nvPr>
            <p:ph idx="1"/>
          </p:nvPr>
        </p:nvSpPr>
        <p:spPr/>
        <p:txBody>
          <a:bodyPr>
            <a:normAutofit/>
          </a:bodyPr>
          <a:lstStyle/>
          <a:p>
            <a:r>
              <a:rPr lang="en-IN" sz="1600" dirty="0"/>
              <a:t>Let's define new, more narrow region of interest, which will include low-restaurant-count parts of Kreuzberg and </a:t>
            </a:r>
            <a:r>
              <a:rPr lang="en-IN" sz="1600" dirty="0" err="1"/>
              <a:t>Friedrichshain</a:t>
            </a:r>
            <a:r>
              <a:rPr lang="en-IN" sz="1600" dirty="0"/>
              <a:t> closest to </a:t>
            </a:r>
            <a:r>
              <a:rPr lang="en-IN" sz="1600" dirty="0" err="1"/>
              <a:t>Alexanderplatz</a:t>
            </a:r>
            <a:endParaRPr lang="en-IN" sz="1600" dirty="0"/>
          </a:p>
          <a:p>
            <a:endParaRPr lang="en-IN" sz="1600" dirty="0"/>
          </a:p>
        </p:txBody>
      </p:sp>
      <p:pic>
        <p:nvPicPr>
          <p:cNvPr id="4" name="Picture 3">
            <a:extLst>
              <a:ext uri="{FF2B5EF4-FFF2-40B4-BE49-F238E27FC236}">
                <a16:creationId xmlns:a16="http://schemas.microsoft.com/office/drawing/2014/main" id="{6E9B814B-D5EE-406C-B560-6646BF852B62}"/>
              </a:ext>
            </a:extLst>
          </p:cNvPr>
          <p:cNvPicPr/>
          <p:nvPr/>
        </p:nvPicPr>
        <p:blipFill>
          <a:blip r:embed="rId2"/>
          <a:stretch>
            <a:fillRect/>
          </a:stretch>
        </p:blipFill>
        <p:spPr>
          <a:xfrm>
            <a:off x="1152940" y="2425147"/>
            <a:ext cx="9342782" cy="3751815"/>
          </a:xfrm>
          <a:prstGeom prst="rect">
            <a:avLst/>
          </a:prstGeom>
        </p:spPr>
      </p:pic>
    </p:spTree>
    <p:extLst>
      <p:ext uri="{BB962C8B-B14F-4D97-AF65-F5344CB8AC3E}">
        <p14:creationId xmlns:p14="http://schemas.microsoft.com/office/powerpoint/2010/main" val="28882885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1359</Words>
  <Application>Microsoft Office PowerPoint</Application>
  <PresentationFormat>Widescreen</PresentationFormat>
  <Paragraphs>56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Capstone Project – Italian Restaurant in Berlin</vt:lpstr>
      <vt:lpstr>INTRODUCTION</vt:lpstr>
      <vt:lpstr>DATA ACQUISITION And CLEANING</vt:lpstr>
      <vt:lpstr>METHODOLOGY</vt:lpstr>
      <vt:lpstr>Exploratory Data Analysis</vt:lpstr>
      <vt:lpstr>Analysis</vt:lpstr>
      <vt:lpstr>Analysis</vt:lpstr>
      <vt:lpstr>Analysis</vt:lpstr>
      <vt:lpstr>Analysis</vt:lpstr>
      <vt:lpstr>Analysis</vt:lpstr>
      <vt:lpstr>Analysis</vt:lpstr>
      <vt:lpstr>Results and Discussion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Italian Restaurant in Berlin</dc:title>
  <dc:creator>Gopinath Sambandam</dc:creator>
  <cp:lastModifiedBy>Gopinath Sambandam</cp:lastModifiedBy>
  <cp:revision>8</cp:revision>
  <dcterms:created xsi:type="dcterms:W3CDTF">2019-12-30T16:17:53Z</dcterms:created>
  <dcterms:modified xsi:type="dcterms:W3CDTF">2019-12-30T16:55:22Z</dcterms:modified>
</cp:coreProperties>
</file>

<file path=docProps/thumbnail.jpeg>
</file>